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5" r:id="rId4"/>
    <p:sldId id="259" r:id="rId5"/>
    <p:sldId id="266" r:id="rId6"/>
    <p:sldId id="267" r:id="rId7"/>
    <p:sldId id="260" r:id="rId8"/>
    <p:sldId id="268" r:id="rId9"/>
    <p:sldId id="270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5.wmf"/><Relationship Id="rId7" Type="http://schemas.openxmlformats.org/officeDocument/2006/relationships/image" Target="../media/image3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42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E9D9D-6445-45D7-B4DB-D6108E9E7EA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BC6B-1034-4F8A-9740-7B2F1FBC2BC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64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8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409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85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144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35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1842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3AC6A-595F-4334-865C-B105944CCC6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75355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369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05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EC4D0B-69FE-43A1-8145-A86E71C7447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363013-6D65-4EB0-A95F-15682A3755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9.wmf"/><Relationship Id="rId34" Type="http://schemas.openxmlformats.org/officeDocument/2006/relationships/oleObject" Target="../embeddings/oleObject26.bin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33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5.bin"/><Relationship Id="rId37" Type="http://schemas.openxmlformats.org/officeDocument/2006/relationships/image" Target="../media/image27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7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0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7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5.bin"/><Relationship Id="rId25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24" Type="http://schemas.openxmlformats.org/officeDocument/2006/relationships/image" Target="../media/image33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10" Type="http://schemas.openxmlformats.org/officeDocument/2006/relationships/oleObject" Target="../embeddings/oleObject31.bin"/><Relationship Id="rId19" Type="http://schemas.openxmlformats.org/officeDocument/2006/relationships/oleObject" Target="../embeddings/oleObject36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5.wmf"/><Relationship Id="rId14" Type="http://schemas.openxmlformats.org/officeDocument/2006/relationships/hyperlink" Target="http://www.waldomaths.com/Circle2NL.jsp" TargetMode="External"/><Relationship Id="rId22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6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52.bin"/><Relationship Id="rId26" Type="http://schemas.openxmlformats.org/officeDocument/2006/relationships/image" Target="../media/image48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4.wmf"/><Relationship Id="rId25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55.bin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23" Type="http://schemas.openxmlformats.org/officeDocument/2006/relationships/image" Target="../media/image47.wmf"/><Relationship Id="rId28" Type="http://schemas.openxmlformats.org/officeDocument/2006/relationships/image" Target="../media/image49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Relationship Id="rId27" Type="http://schemas.openxmlformats.org/officeDocument/2006/relationships/oleObject" Target="../embeddings/oleObject5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5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1.wmf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1.bin"/><Relationship Id="rId5" Type="http://schemas.openxmlformats.org/officeDocument/2006/relationships/image" Target="../media/image50.wmf"/><Relationship Id="rId15" Type="http://schemas.openxmlformats.org/officeDocument/2006/relationships/oleObject" Target="../embeddings/oleObject63.bin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2.wmf"/><Relationship Id="rId14" Type="http://schemas.openxmlformats.org/officeDocument/2006/relationships/image" Target="../media/image5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2.wmf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74.bin"/><Relationship Id="rId7" Type="http://schemas.openxmlformats.org/officeDocument/2006/relationships/image" Target="../media/image57.wmf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69.bin"/><Relationship Id="rId5" Type="http://schemas.openxmlformats.org/officeDocument/2006/relationships/image" Target="../media/image42.wmf"/><Relationship Id="rId15" Type="http://schemas.openxmlformats.org/officeDocument/2006/relationships/oleObject" Target="../embeddings/oleObject71.bin"/><Relationship Id="rId23" Type="http://schemas.openxmlformats.org/officeDocument/2006/relationships/image" Target="../media/image64.wmf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3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8.wmf"/><Relationship Id="rId14" Type="http://schemas.openxmlformats.org/officeDocument/2006/relationships/image" Target="../media/image60.wmf"/><Relationship Id="rId22" Type="http://schemas.openxmlformats.org/officeDocument/2006/relationships/oleObject" Target="../embeddings/oleObject7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8.3  (Part 1)</a:t>
            </a:r>
            <a:br>
              <a:rPr lang="en-CA" dirty="0" smtClean="0"/>
            </a:br>
            <a:r>
              <a:rPr lang="en-CA" dirty="0" smtClean="0"/>
              <a:t>Angle Properties in a Circle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75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I) 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912813"/>
            <a:ext cx="85725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>Central Angle: (aka Sector Angle)</a:t>
            </a:r>
            <a:br>
              <a:rPr lang="en-CA" sz="2200" smtClean="0"/>
            </a:br>
            <a:r>
              <a:rPr lang="en-CA" sz="2200" smtClean="0"/>
              <a:t> An angle created by two radii’s.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>	A central angle must be at the </a:t>
            </a:r>
            <a:br>
              <a:rPr lang="en-CA" sz="2200" smtClean="0"/>
            </a:br>
            <a:r>
              <a:rPr lang="en-CA" sz="2200" smtClean="0">
                <a:solidFill>
                  <a:srgbClr val="FF0000"/>
                </a:solidFill>
              </a:rPr>
              <a:t>center</a:t>
            </a:r>
            <a:r>
              <a:rPr lang="en-CA" sz="2200" smtClean="0"/>
              <a:t> of the circle</a:t>
            </a:r>
          </a:p>
          <a:p>
            <a:pPr eaLnBrk="1" hangingPunct="1"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>Inscribed Angle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>	An angle created by two chords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>	Inscribed angles must be on the </a:t>
            </a:r>
            <a:br>
              <a:rPr lang="en-CA" sz="2200" smtClean="0"/>
            </a:br>
            <a:r>
              <a:rPr lang="en-CA" sz="2200" smtClean="0">
                <a:solidFill>
                  <a:srgbClr val="FF0000"/>
                </a:solidFill>
              </a:rPr>
              <a:t>circumference</a:t>
            </a:r>
            <a:r>
              <a:rPr lang="en-CA" sz="2200" smtClean="0"/>
              <a:t> of the circle</a:t>
            </a:r>
          </a:p>
        </p:txBody>
      </p:sp>
      <p:sp>
        <p:nvSpPr>
          <p:cNvPr id="4" name="Oval 3"/>
          <p:cNvSpPr/>
          <p:nvPr/>
        </p:nvSpPr>
        <p:spPr>
          <a:xfrm>
            <a:off x="5627688" y="658813"/>
            <a:ext cx="2698750" cy="2700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6929438" y="20002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" name="Straight Connector 6"/>
          <p:cNvCxnSpPr>
            <a:stCxn id="5" idx="3"/>
            <a:endCxn id="4" idx="7"/>
          </p:cNvCxnSpPr>
          <p:nvPr/>
        </p:nvCxnSpPr>
        <p:spPr>
          <a:xfrm rot="5400000" flipH="1" flipV="1">
            <a:off x="6932612" y="1062038"/>
            <a:ext cx="1006475" cy="9906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6561137" y="2424113"/>
            <a:ext cx="1260475" cy="4635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7035800" y="1890713"/>
            <a:ext cx="168275" cy="403225"/>
          </a:xfrm>
          <a:custGeom>
            <a:avLst/>
            <a:gdLst>
              <a:gd name="connsiteX0" fmla="*/ 77491 w 167898"/>
              <a:gd name="connsiteY0" fmla="*/ 0 h 402956"/>
              <a:gd name="connsiteX1" fmla="*/ 154983 w 167898"/>
              <a:gd name="connsiteY1" fmla="*/ 216976 h 402956"/>
              <a:gd name="connsiteX2" fmla="*/ 0 w 167898"/>
              <a:gd name="connsiteY2" fmla="*/ 402956 h 402956"/>
              <a:gd name="connsiteX3" fmla="*/ 0 w 167898"/>
              <a:gd name="connsiteY3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898" h="402956">
                <a:moveTo>
                  <a:pt x="77491" y="0"/>
                </a:moveTo>
                <a:cubicBezTo>
                  <a:pt x="122694" y="74908"/>
                  <a:pt x="167898" y="149817"/>
                  <a:pt x="154983" y="216976"/>
                </a:cubicBezTo>
                <a:cubicBezTo>
                  <a:pt x="142068" y="284135"/>
                  <a:pt x="0" y="402956"/>
                  <a:pt x="0" y="402956"/>
                </a:cubicBezTo>
                <a:lnTo>
                  <a:pt x="0" y="402956"/>
                </a:lnTo>
              </a:path>
            </a:pathLst>
          </a:cu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126288" y="2025650"/>
          <a:ext cx="684212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4" imgW="494870" imgH="177646" progId="Equation.DSMT4">
                  <p:embed/>
                </p:oleObj>
              </mc:Choice>
              <mc:Fallback>
                <p:oleObj name="Equation" r:id="rId4" imgW="494870" imgH="177646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025650"/>
                        <a:ext cx="684212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940675" y="782638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675" y="782638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642100" y="1824038"/>
          <a:ext cx="3063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00" y="1824038"/>
                        <a:ext cx="30638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334250" y="3260725"/>
          <a:ext cx="2825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3260725"/>
                        <a:ext cx="28257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6579394" y="1913731"/>
            <a:ext cx="2200275" cy="5127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1313" y="2805113"/>
            <a:ext cx="481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              “</a:t>
            </a: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contains</a:t>
            </a:r>
            <a:r>
              <a:rPr lang="en-CA">
                <a:latin typeface="Century Schoolbook" pitchFamily="18" charset="0"/>
              </a:rPr>
              <a:t>” / “</a:t>
            </a: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subtends</a:t>
            </a:r>
            <a:r>
              <a:rPr lang="en-CA">
                <a:latin typeface="Century Schoolbook" pitchFamily="18" charset="0"/>
              </a:rPr>
              <a:t>” chord AB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31775" y="2798763"/>
          <a:ext cx="10064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798763"/>
                        <a:ext cx="10064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5376863" y="3863975"/>
            <a:ext cx="2700337" cy="2700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378450" y="4262438"/>
            <a:ext cx="2293938" cy="7905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78450" y="5060950"/>
            <a:ext cx="1795463" cy="143033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5697538" y="4926013"/>
            <a:ext cx="168275" cy="403225"/>
          </a:xfrm>
          <a:custGeom>
            <a:avLst/>
            <a:gdLst>
              <a:gd name="connsiteX0" fmla="*/ 77491 w 167898"/>
              <a:gd name="connsiteY0" fmla="*/ 0 h 402956"/>
              <a:gd name="connsiteX1" fmla="*/ 154983 w 167898"/>
              <a:gd name="connsiteY1" fmla="*/ 216976 h 402956"/>
              <a:gd name="connsiteX2" fmla="*/ 0 w 167898"/>
              <a:gd name="connsiteY2" fmla="*/ 402956 h 402956"/>
              <a:gd name="connsiteX3" fmla="*/ 0 w 167898"/>
              <a:gd name="connsiteY3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898" h="402956">
                <a:moveTo>
                  <a:pt x="77491" y="0"/>
                </a:moveTo>
                <a:cubicBezTo>
                  <a:pt x="122694" y="74908"/>
                  <a:pt x="167898" y="149817"/>
                  <a:pt x="154983" y="216976"/>
                </a:cubicBezTo>
                <a:cubicBezTo>
                  <a:pt x="142068" y="284135"/>
                  <a:pt x="0" y="402956"/>
                  <a:pt x="0" y="402956"/>
                </a:cubicBezTo>
                <a:lnTo>
                  <a:pt x="0" y="402956"/>
                </a:lnTo>
              </a:path>
            </a:pathLst>
          </a:cu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5845175" y="5045075"/>
          <a:ext cx="7016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3" imgW="507780" imgH="177723" progId="Equation.DSMT4">
                  <p:embed/>
                </p:oleObj>
              </mc:Choice>
              <mc:Fallback>
                <p:oleObj name="Equation" r:id="rId13" imgW="507780" imgH="177723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5045075"/>
                        <a:ext cx="701675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7678738" y="3976688"/>
          <a:ext cx="3063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5" imgW="164814" imgH="177492" progId="Equation.DSMT4">
                  <p:embed/>
                </p:oleObj>
              </mc:Choice>
              <mc:Fallback>
                <p:oleObj name="Equation" r:id="rId15" imgW="164814" imgH="177492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38" y="3976688"/>
                        <a:ext cx="306387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5041900" y="4870450"/>
          <a:ext cx="30638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7" imgW="164885" imgH="164885" progId="Equation.DSMT4">
                  <p:embed/>
                </p:oleObj>
              </mc:Choice>
              <mc:Fallback>
                <p:oleObj name="Equation" r:id="rId17" imgW="164885" imgH="164885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4870450"/>
                        <a:ext cx="306388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7061200" y="6465888"/>
          <a:ext cx="32861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9" imgW="177492" imgH="164814" progId="Equation.DSMT4">
                  <p:embed/>
                </p:oleObj>
              </mc:Choice>
              <mc:Fallback>
                <p:oleObj name="Equation" r:id="rId19" imgW="177492" imgH="164814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6465888"/>
                        <a:ext cx="328613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rot="5400000">
            <a:off x="6329363" y="5119688"/>
            <a:ext cx="2200275" cy="5111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0838" y="5570538"/>
            <a:ext cx="4811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              “</a:t>
            </a: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contains</a:t>
            </a:r>
            <a:r>
              <a:rPr lang="en-CA">
                <a:latin typeface="Century Schoolbook" pitchFamily="18" charset="0"/>
              </a:rPr>
              <a:t>” / “</a:t>
            </a: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subtends</a:t>
            </a:r>
            <a:r>
              <a:rPr lang="en-CA">
                <a:latin typeface="Century Schoolbook" pitchFamily="18" charset="0"/>
              </a:rPr>
              <a:t>” chord CD</a:t>
            </a:r>
          </a:p>
        </p:txBody>
      </p:sp>
      <p:graphicFrame>
        <p:nvGraphicFramePr>
          <p:cNvPr id="34" name="Object 11"/>
          <p:cNvGraphicFramePr>
            <a:graphicFrameLocks noChangeAspect="1"/>
          </p:cNvGraphicFramePr>
          <p:nvPr/>
        </p:nvGraphicFramePr>
        <p:xfrm>
          <a:off x="228600" y="5564188"/>
          <a:ext cx="1035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21" imgW="507780" imgH="177723" progId="Equation.DSMT4">
                  <p:embed/>
                </p:oleObj>
              </mc:Choice>
              <mc:Fallback>
                <p:oleObj name="Equation" r:id="rId21" imgW="507780" imgH="177723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4188"/>
                        <a:ext cx="10350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184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/>
      <p:bldP spid="20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Given the following diagram, find the all the central and Inscribed angles</a:t>
            </a:r>
            <a:endParaRPr lang="en-CA" dirty="0"/>
          </a:p>
        </p:txBody>
      </p:sp>
      <p:grpSp>
        <p:nvGrpSpPr>
          <p:cNvPr id="41" name="Group 40"/>
          <p:cNvGrpSpPr/>
          <p:nvPr/>
        </p:nvGrpSpPr>
        <p:grpSpPr>
          <a:xfrm>
            <a:off x="276666" y="1536065"/>
            <a:ext cx="3977958" cy="4670425"/>
            <a:chOff x="276666" y="1536065"/>
            <a:chExt cx="3977958" cy="4670425"/>
          </a:xfrm>
        </p:grpSpPr>
        <p:sp>
          <p:nvSpPr>
            <p:cNvPr id="4" name="Oval 3"/>
            <p:cNvSpPr/>
            <p:nvPr/>
          </p:nvSpPr>
          <p:spPr>
            <a:xfrm>
              <a:off x="276666" y="1858535"/>
              <a:ext cx="3977958" cy="397795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cxnSp>
          <p:nvCxnSpPr>
            <p:cNvPr id="6" name="Straight Connector 5"/>
            <p:cNvCxnSpPr>
              <a:stCxn id="4" idx="7"/>
              <a:endCxn id="4" idx="3"/>
            </p:cNvCxnSpPr>
            <p:nvPr/>
          </p:nvCxnSpPr>
          <p:spPr>
            <a:xfrm flipH="1">
              <a:off x="859225" y="2441093"/>
              <a:ext cx="2812840" cy="281284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7"/>
              <a:endCxn id="4" idx="5"/>
            </p:cNvCxnSpPr>
            <p:nvPr/>
          </p:nvCxnSpPr>
          <p:spPr>
            <a:xfrm>
              <a:off x="3672065" y="2441093"/>
              <a:ext cx="0" cy="281284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" idx="1"/>
              <a:endCxn id="4" idx="5"/>
            </p:cNvCxnSpPr>
            <p:nvPr/>
          </p:nvCxnSpPr>
          <p:spPr>
            <a:xfrm>
              <a:off x="859225" y="2441093"/>
              <a:ext cx="2812840" cy="281284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" idx="1"/>
              <a:endCxn id="4" idx="3"/>
            </p:cNvCxnSpPr>
            <p:nvPr/>
          </p:nvCxnSpPr>
          <p:spPr>
            <a:xfrm>
              <a:off x="859225" y="2441093"/>
              <a:ext cx="0" cy="281284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166392" y="1858536"/>
              <a:ext cx="99253" cy="397795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105432" y="376122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576580" y="2087880"/>
            <a:ext cx="36830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9" name="Equation" r:id="rId4" imgW="152280" imgH="164880" progId="Equation.BREE4">
                    <p:embed/>
                  </p:oleObj>
                </mc:Choice>
                <mc:Fallback>
                  <p:oleObj name="Equation" r:id="rId4" imgW="152280" imgH="164880" progId="Equation.BREE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580" y="2087880"/>
                          <a:ext cx="368300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530543" y="5104448"/>
            <a:ext cx="3683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0" name="Equation" r:id="rId6" imgW="152280" imgH="152280" progId="Equation.BREE4">
                    <p:embed/>
                  </p:oleObj>
                </mc:Choice>
                <mc:Fallback>
                  <p:oleObj name="Equation" r:id="rId6" imgW="152280" imgH="152280" progId="Equation.BREE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0543" y="5104448"/>
                          <a:ext cx="368300" cy="357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/>
          </p:nvGraphicFramePr>
          <p:xfrm>
            <a:off x="2069148" y="5788978"/>
            <a:ext cx="368300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1" name="Equation" r:id="rId8" imgW="152280" imgH="177480" progId="Equation.BREE4">
                    <p:embed/>
                  </p:oleObj>
                </mc:Choice>
                <mc:Fallback>
                  <p:oleObj name="Equation" r:id="rId8" imgW="152280" imgH="177480" progId="Equation.BREE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9148" y="5788978"/>
                          <a:ext cx="368300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1977073" y="1536065"/>
            <a:ext cx="4000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2" name="Equation" r:id="rId10" imgW="164880" imgH="152280" progId="Equation.BREE4">
                    <p:embed/>
                  </p:oleObj>
                </mc:Choice>
                <mc:Fallback>
                  <p:oleObj name="Equation" r:id="rId10" imgW="164880" imgH="152280" progId="Equation.BREE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7073" y="1536065"/>
                          <a:ext cx="400050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3652838" y="2144077"/>
            <a:ext cx="36830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3" name="Equation" r:id="rId12" imgW="152280" imgH="152280" progId="Equation.BREE4">
                    <p:embed/>
                  </p:oleObj>
                </mc:Choice>
                <mc:Fallback>
                  <p:oleObj name="Equation" r:id="rId12" imgW="152280" imgH="152280" progId="Equation.BREE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838" y="2144077"/>
                          <a:ext cx="368300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3638550" y="5189855"/>
            <a:ext cx="398463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4" name="Equation" r:id="rId14" imgW="164880" imgH="152280" progId="Equation.BREE4">
                    <p:embed/>
                  </p:oleObj>
                </mc:Choice>
                <mc:Fallback>
                  <p:oleObj name="Equation" r:id="rId14" imgW="164880" imgH="152280" progId="Equation.BREE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8550" y="5189855"/>
                          <a:ext cx="398463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2161858" y="3422333"/>
            <a:ext cx="366712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5" name="Equation" r:id="rId16" imgW="152280" imgH="177480" progId="Equation.BREE4">
                    <p:embed/>
                  </p:oleObj>
                </mc:Choice>
                <mc:Fallback>
                  <p:oleObj name="Equation" r:id="rId16" imgW="152280" imgH="177480" progId="Equation.BREE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1858" y="3422333"/>
                          <a:ext cx="366712" cy="415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389438" y="1653858"/>
            <a:ext cx="226055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b="1" dirty="0" smtClean="0">
                <a:latin typeface="Century Schoolbook" pitchFamily="18" charset="0"/>
              </a:rPr>
              <a:t>Central Angles</a:t>
            </a:r>
            <a:endParaRPr lang="en-CA" sz="2100" b="1" dirty="0">
              <a:latin typeface="Century Schoolbook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419918" y="4122738"/>
            <a:ext cx="25330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b="1" dirty="0" smtClean="0">
                <a:latin typeface="Century Schoolbook" pitchFamily="18" charset="0"/>
              </a:rPr>
              <a:t>Inscribed Angles</a:t>
            </a:r>
            <a:endParaRPr lang="en-CA" sz="2100" b="1" dirty="0">
              <a:latin typeface="Century Schoolbook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335780" y="2116138"/>
          <a:ext cx="116998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Equation" r:id="rId18" imgW="482400" imgH="177480" progId="Equation.BREE4">
                  <p:embed/>
                </p:oleObj>
              </mc:Choice>
              <mc:Fallback>
                <p:oleObj name="Equation" r:id="rId18" imgW="482400" imgH="177480" progId="Equation.BREE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780" y="2116138"/>
                        <a:ext cx="1169988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/>
          <p:nvPr/>
        </p:nvSpPr>
        <p:spPr>
          <a:xfrm>
            <a:off x="2303552" y="333756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6178233" y="2100898"/>
          <a:ext cx="11398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name="Equation" r:id="rId20" imgW="469800" imgH="177480" progId="Equation.BREE4">
                  <p:embed/>
                </p:oleObj>
              </mc:Choice>
              <mc:Fallback>
                <p:oleObj name="Equation" r:id="rId20" imgW="469800" imgH="177480" progId="Equation.BREE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233" y="2100898"/>
                        <a:ext cx="113982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Oval 42"/>
          <p:cNvSpPr/>
          <p:nvPr/>
        </p:nvSpPr>
        <p:spPr>
          <a:xfrm>
            <a:off x="2410232" y="379476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4304030" y="2741613"/>
          <a:ext cx="11398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22" imgW="469800" imgH="177480" progId="Equation.BREE4">
                  <p:embed/>
                </p:oleObj>
              </mc:Choice>
              <mc:Fallback>
                <p:oleObj name="Equation" r:id="rId22" imgW="469800" imgH="17748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030" y="2741613"/>
                        <a:ext cx="113982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2303552" y="408432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6102350" y="2741295"/>
          <a:ext cx="11398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tion" r:id="rId24" imgW="469800" imgH="177480" progId="Equation.BREE4">
                  <p:embed/>
                </p:oleObj>
              </mc:Choice>
              <mc:Fallback>
                <p:oleObj name="Equation" r:id="rId24" imgW="469800" imgH="17748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2741295"/>
                        <a:ext cx="11398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Oval 46"/>
          <p:cNvSpPr/>
          <p:nvPr/>
        </p:nvSpPr>
        <p:spPr>
          <a:xfrm>
            <a:off x="2059712" y="413004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4303395" y="3290253"/>
          <a:ext cx="11096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tion" r:id="rId26" imgW="457200" imgH="177480" progId="Equation.BREE4">
                  <p:embed/>
                </p:oleObj>
              </mc:Choice>
              <mc:Fallback>
                <p:oleObj name="Equation" r:id="rId26" imgW="457200" imgH="177480" progId="Equation.BREE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395" y="3290253"/>
                        <a:ext cx="1109663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Oval 48"/>
          <p:cNvSpPr/>
          <p:nvPr/>
        </p:nvSpPr>
        <p:spPr>
          <a:xfrm>
            <a:off x="1922552" y="377952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073775" y="3319463"/>
          <a:ext cx="11382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tion" r:id="rId28" imgW="469800" imgH="177480" progId="Equation.BREE4">
                  <p:embed/>
                </p:oleObj>
              </mc:Choice>
              <mc:Fallback>
                <p:oleObj name="Equation" r:id="rId28" imgW="469800" imgH="177480" progId="Equation.BREE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3319463"/>
                        <a:ext cx="1138238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Oval 50"/>
          <p:cNvSpPr/>
          <p:nvPr/>
        </p:nvSpPr>
        <p:spPr>
          <a:xfrm>
            <a:off x="1983512" y="338328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289425" y="4645025"/>
          <a:ext cx="1108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quation" r:id="rId30" imgW="457200" imgH="164880" progId="Equation.BREE4">
                  <p:embed/>
                </p:oleObj>
              </mc:Choice>
              <mc:Fallback>
                <p:oleObj name="Equation" r:id="rId30" imgW="457200" imgH="164880" progId="Equation.BREE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4645025"/>
                        <a:ext cx="11080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Oval 52"/>
          <p:cNvSpPr/>
          <p:nvPr/>
        </p:nvSpPr>
        <p:spPr>
          <a:xfrm>
            <a:off x="916712" y="2727960"/>
            <a:ext cx="134848" cy="12152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4259263" y="5284788"/>
          <a:ext cx="1108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Equation" r:id="rId32" imgW="457200" imgH="164880" progId="Equation.BREE4">
                  <p:embed/>
                </p:oleObj>
              </mc:Choice>
              <mc:Fallback>
                <p:oleObj name="Equation" r:id="rId32" imgW="457200" imgH="164880" progId="Equation.BREE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5284788"/>
                        <a:ext cx="11080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Oval 54"/>
          <p:cNvSpPr/>
          <p:nvPr/>
        </p:nvSpPr>
        <p:spPr>
          <a:xfrm>
            <a:off x="3492272" y="2697480"/>
            <a:ext cx="134848" cy="12152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6141720" y="4659948"/>
          <a:ext cx="1108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Equation" r:id="rId34" imgW="457200" imgH="164880" progId="Equation.BREE4">
                  <p:embed/>
                </p:oleObj>
              </mc:Choice>
              <mc:Fallback>
                <p:oleObj name="Equation" r:id="rId34" imgW="457200" imgH="164880" progId="Equation.BREE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1720" y="4659948"/>
                        <a:ext cx="11080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Oval 56"/>
          <p:cNvSpPr/>
          <p:nvPr/>
        </p:nvSpPr>
        <p:spPr>
          <a:xfrm>
            <a:off x="934491" y="4846320"/>
            <a:ext cx="134848" cy="12152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6065520" y="5269548"/>
          <a:ext cx="1108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5" name="Equation" r:id="rId36" imgW="457200" imgH="164880" progId="Equation.BREE4">
                  <p:embed/>
                </p:oleObj>
              </mc:Choice>
              <mc:Fallback>
                <p:oleObj name="Equation" r:id="rId36" imgW="457200" imgH="164880" progId="Equation.BREE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520" y="5269548"/>
                        <a:ext cx="11080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Oval 58"/>
          <p:cNvSpPr/>
          <p:nvPr/>
        </p:nvSpPr>
        <p:spPr>
          <a:xfrm>
            <a:off x="3494811" y="4907280"/>
            <a:ext cx="134848" cy="12152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animBg="1"/>
      <p:bldP spid="43" grpId="0" animBg="1"/>
      <p:bldP spid="45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8" y="127158"/>
            <a:ext cx="8244348" cy="6207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II) Property #1) Diameter inscribes  90° angle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971550"/>
            <a:ext cx="8477250" cy="933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1. The inscribed angle of a semi-circle (diameter) is equal to 90°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</p:txBody>
      </p:sp>
      <p:sp>
        <p:nvSpPr>
          <p:cNvPr id="4" name="Oval 3"/>
          <p:cNvSpPr/>
          <p:nvPr/>
        </p:nvSpPr>
        <p:spPr>
          <a:xfrm>
            <a:off x="5053013" y="1527175"/>
            <a:ext cx="2339975" cy="2339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6180138" y="2662238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>
            <a:stCxn id="14" idx="2"/>
          </p:cNvCxnSpPr>
          <p:nvPr/>
        </p:nvCxnSpPr>
        <p:spPr>
          <a:xfrm rot="10800000" flipH="1">
            <a:off x="914400" y="1806575"/>
            <a:ext cx="1196975" cy="13335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95500" y="1809750"/>
            <a:ext cx="1498600" cy="13239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625475" y="3011488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011488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089150" y="3233738"/>
          <a:ext cx="3063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3233738"/>
                        <a:ext cx="30638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581400" y="3051175"/>
          <a:ext cx="2825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51175"/>
                        <a:ext cx="28257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stCxn id="4" idx="7"/>
            <a:endCxn id="4" idx="3"/>
          </p:cNvCxnSpPr>
          <p:nvPr/>
        </p:nvCxnSpPr>
        <p:spPr>
          <a:xfrm rot="16200000" flipH="1" flipV="1">
            <a:off x="5395913" y="1870075"/>
            <a:ext cx="1654175" cy="16541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e 13"/>
          <p:cNvSpPr/>
          <p:nvPr/>
        </p:nvSpPr>
        <p:spPr>
          <a:xfrm>
            <a:off x="914400" y="1790700"/>
            <a:ext cx="2700338" cy="2700338"/>
          </a:xfrm>
          <a:prstGeom prst="pie">
            <a:avLst>
              <a:gd name="adj1" fmla="val 10803947"/>
              <a:gd name="adj2" fmla="val 8073"/>
            </a:avLst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05038" y="31051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082800" y="1949450"/>
            <a:ext cx="152400" cy="13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971675" y="1981200"/>
            <a:ext cx="117475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944688" y="1503363"/>
          <a:ext cx="30638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0" imgW="164814" imgH="177492" progId="Equation.DSMT4">
                  <p:embed/>
                </p:oleObj>
              </mc:Choice>
              <mc:Fallback>
                <p:oleObj name="Equation" r:id="rId10" imgW="164814" imgH="177492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503363"/>
                        <a:ext cx="306387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>
            <a:stCxn id="14" idx="2"/>
          </p:cNvCxnSpPr>
          <p:nvPr/>
        </p:nvCxnSpPr>
        <p:spPr>
          <a:xfrm rot="10800000" flipH="1">
            <a:off x="914400" y="1990725"/>
            <a:ext cx="2054225" cy="11493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4" idx="0"/>
          </p:cNvCxnSpPr>
          <p:nvPr/>
        </p:nvCxnSpPr>
        <p:spPr>
          <a:xfrm rot="16200000" flipH="1">
            <a:off x="2710656" y="2235994"/>
            <a:ext cx="1146175" cy="6619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895600" y="2114550"/>
            <a:ext cx="139700" cy="82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V="1">
            <a:off x="2800350" y="2101850"/>
            <a:ext cx="133350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09888" y="1719263"/>
          <a:ext cx="30638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12" imgW="164814" imgH="177492" progId="Equation.DSMT4">
                  <p:embed/>
                </p:oleObj>
              </mc:Choice>
              <mc:Fallback>
                <p:oleObj name="Equation" r:id="rId12" imgW="164814" imgH="177492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719263"/>
                        <a:ext cx="306387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>
            <a:stCxn id="14" idx="2"/>
          </p:cNvCxnSpPr>
          <p:nvPr/>
        </p:nvCxnSpPr>
        <p:spPr>
          <a:xfrm rot="10800000" flipH="1">
            <a:off x="914400" y="2409825"/>
            <a:ext cx="222250" cy="7302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4" idx="0"/>
          </p:cNvCxnSpPr>
          <p:nvPr/>
        </p:nvCxnSpPr>
        <p:spPr>
          <a:xfrm>
            <a:off x="1120775" y="2401888"/>
            <a:ext cx="2493963" cy="73818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193800" y="2530475"/>
            <a:ext cx="158750" cy="44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085850" y="2573338"/>
            <a:ext cx="161925" cy="58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8"/>
          <p:cNvGraphicFramePr>
            <a:graphicFrameLocks noChangeAspect="1"/>
          </p:cNvGraphicFramePr>
          <p:nvPr/>
        </p:nvGraphicFramePr>
        <p:xfrm>
          <a:off x="820738" y="2127250"/>
          <a:ext cx="30638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13" imgW="164814" imgH="177492" progId="Equation.DSMT4">
                  <p:embed/>
                </p:oleObj>
              </mc:Choice>
              <mc:Fallback>
                <p:oleObj name="Equation" r:id="rId13" imgW="164814" imgH="177492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127250"/>
                        <a:ext cx="306387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/>
          <p:cNvCxnSpPr>
            <a:endCxn id="4" idx="1"/>
          </p:cNvCxnSpPr>
          <p:nvPr/>
        </p:nvCxnSpPr>
        <p:spPr>
          <a:xfrm rot="5400000" flipH="1" flipV="1">
            <a:off x="4575175" y="2684463"/>
            <a:ext cx="1635125" cy="63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1"/>
            <a:endCxn id="4" idx="7"/>
          </p:cNvCxnSpPr>
          <p:nvPr/>
        </p:nvCxnSpPr>
        <p:spPr>
          <a:xfrm rot="5400000" flipH="1" flipV="1">
            <a:off x="6223000" y="1042988"/>
            <a:ext cx="1588" cy="165576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501482" y="1951831"/>
            <a:ext cx="13176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5413375" y="2012950"/>
            <a:ext cx="152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ction Button: Forward or Next 61">
            <a:hlinkClick r:id="rId14" highlightClick="1"/>
          </p:cNvPr>
          <p:cNvSpPr/>
          <p:nvPr/>
        </p:nvSpPr>
        <p:spPr>
          <a:xfrm>
            <a:off x="546100" y="3660775"/>
            <a:ext cx="446088" cy="3508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130300" y="3649663"/>
            <a:ext cx="3043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Link to Semi-Circle Applet</a:t>
            </a:r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228600" y="4495800"/>
            <a:ext cx="46863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CA" sz="2400">
                <a:latin typeface="Century Schoolbook" pitchFamily="18" charset="0"/>
              </a:rPr>
              <a:t>In contrast, if the inscribed </a:t>
            </a:r>
            <a:br>
              <a:rPr lang="en-CA" sz="2400">
                <a:latin typeface="Century Schoolbook" pitchFamily="18" charset="0"/>
              </a:rPr>
            </a:br>
            <a:r>
              <a:rPr lang="en-CA" sz="2400">
                <a:latin typeface="Century Schoolbook" pitchFamily="18" charset="0"/>
              </a:rPr>
              <a:t>angle  is 90°, the chord </a:t>
            </a:r>
            <a:br>
              <a:rPr lang="en-CA" sz="2400">
                <a:latin typeface="Century Schoolbook" pitchFamily="18" charset="0"/>
              </a:rPr>
            </a:br>
            <a:r>
              <a:rPr lang="en-CA" sz="2400">
                <a:latin typeface="Century Schoolbook" pitchFamily="18" charset="0"/>
              </a:rPr>
              <a:t>contained must be a diameter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400">
              <a:latin typeface="Century Schoolbook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400">
              <a:latin typeface="Century Schoolbook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400">
              <a:latin typeface="Century Schoolbook" pitchFamily="18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400">
              <a:latin typeface="Century Schoolbook" pitchFamily="18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5291138" y="4175125"/>
            <a:ext cx="2339975" cy="2339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6437313" y="5310188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0" name="Straight Connector 79"/>
          <p:cNvCxnSpPr>
            <a:stCxn id="78" idx="5"/>
            <a:endCxn id="78" idx="1"/>
          </p:cNvCxnSpPr>
          <p:nvPr/>
        </p:nvCxnSpPr>
        <p:spPr>
          <a:xfrm rot="5400000" flipH="1">
            <a:off x="5634038" y="4518025"/>
            <a:ext cx="1654175" cy="16541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5357813" y="5708650"/>
            <a:ext cx="1928812" cy="4635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362575" y="4514850"/>
            <a:ext cx="276225" cy="120015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5437981" y="5650707"/>
            <a:ext cx="160337" cy="44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5384800" y="5565775"/>
            <a:ext cx="168275" cy="5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348288" y="4246563"/>
          <a:ext cx="30638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5" imgW="164814" imgH="177492" progId="Equation.DSMT4">
                  <p:embed/>
                </p:oleObj>
              </mc:Choice>
              <mc:Fallback>
                <p:oleObj name="Equation" r:id="rId15" imgW="164814" imgH="177492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4246563"/>
                        <a:ext cx="306387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078413" y="5673725"/>
          <a:ext cx="3063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7" imgW="164885" imgH="164885" progId="Equation.DSMT4">
                  <p:embed/>
                </p:oleObj>
              </mc:Choice>
              <mc:Fallback>
                <p:oleObj name="Equation" r:id="rId17" imgW="164885" imgH="164885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5673725"/>
                        <a:ext cx="30638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131050" y="6165850"/>
          <a:ext cx="3286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19" imgW="177492" imgH="164814" progId="Equation.DSMT4">
                  <p:embed/>
                </p:oleObj>
              </mc:Choice>
              <mc:Fallback>
                <p:oleObj name="Equation" r:id="rId19" imgW="177492" imgH="164814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6165850"/>
                        <a:ext cx="32861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198438" y="5949950"/>
          <a:ext cx="18621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21" imgW="1002865" imgH="241195" progId="Equation.DSMT4">
                  <p:embed/>
                </p:oleObj>
              </mc:Choice>
              <mc:Fallback>
                <p:oleObj name="Equation" r:id="rId21" imgW="1002865" imgH="241195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5949950"/>
                        <a:ext cx="18621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216150" y="5940425"/>
          <a:ext cx="22637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23" imgW="1219200" imgH="228600" progId="Equation.DSMT4">
                  <p:embed/>
                </p:oleObj>
              </mc:Choice>
              <mc:Fallback>
                <p:oleObj name="Equation" r:id="rId23" imgW="1219200" imgH="2286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5940425"/>
                        <a:ext cx="226377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771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62" grpId="0" animBg="1"/>
      <p:bldP spid="63" grpId="0"/>
      <p:bldP spid="78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5680" y="1051560"/>
            <a:ext cx="5836920" cy="105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Here’s a proof why this angle is 90°</a:t>
            </a:r>
            <a:br>
              <a:rPr lang="en-CA" dirty="0" smtClean="0"/>
            </a:br>
            <a:r>
              <a:rPr lang="en-CA" dirty="0" smtClean="0"/>
              <a:t>if it is contained by the diameter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988" y="127158"/>
            <a:ext cx="8244348" cy="620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II) Proof for property #1)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531648" y="1069974"/>
            <a:ext cx="3041968" cy="304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" name="Straight Connector 6"/>
          <p:cNvCxnSpPr>
            <a:stCxn id="5" idx="7"/>
            <a:endCxn id="5" idx="3"/>
          </p:cNvCxnSpPr>
          <p:nvPr/>
        </p:nvCxnSpPr>
        <p:spPr>
          <a:xfrm flipH="1">
            <a:off x="977134" y="1515460"/>
            <a:ext cx="2150996" cy="215099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5" idx="1"/>
          </p:cNvCxnSpPr>
          <p:nvPr/>
        </p:nvCxnSpPr>
        <p:spPr>
          <a:xfrm flipV="1">
            <a:off x="977134" y="1515460"/>
            <a:ext cx="0" cy="215099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7"/>
          </p:cNvCxnSpPr>
          <p:nvPr/>
        </p:nvCxnSpPr>
        <p:spPr>
          <a:xfrm>
            <a:off x="977134" y="1515460"/>
            <a:ext cx="2150996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129385" y="1647150"/>
            <a:ext cx="256937" cy="6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960593" y="1747839"/>
            <a:ext cx="297180" cy="12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581400" y="1950720"/>
            <a:ext cx="4434840" cy="563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 a radius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corner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596640" y="2484120"/>
            <a:ext cx="5227320" cy="655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we have 2 isosceles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triangles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>
            <a:stCxn id="5" idx="1"/>
            <a:endCxn id="6" idx="5"/>
          </p:cNvCxnSpPr>
          <p:nvPr/>
        </p:nvCxnSpPr>
        <p:spPr>
          <a:xfrm>
            <a:off x="977134" y="1515460"/>
            <a:ext cx="1096187" cy="11193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955040" y="3200400"/>
          <a:ext cx="340360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4" imgW="126720" imgH="139680" progId="Equation.BREE4">
                  <p:embed/>
                </p:oleObj>
              </mc:Choice>
              <mc:Fallback>
                <p:oleObj name="Equation" r:id="rId4" imgW="126720" imgH="139680" progId="Equation.BREE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040" y="3200400"/>
                        <a:ext cx="340360" cy="32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955040" y="1752600"/>
          <a:ext cx="340360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6" imgW="126720" imgH="139680" progId="Equation.BREE4">
                  <p:embed/>
                </p:oleObj>
              </mc:Choice>
              <mc:Fallback>
                <p:oleObj name="Equation" r:id="rId6" imgW="126720" imgH="13968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040" y="1752600"/>
                        <a:ext cx="340360" cy="32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229995" y="1481455"/>
          <a:ext cx="3397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7" imgW="126720" imgH="177480" progId="Equation.BREE4">
                  <p:embed/>
                </p:oleObj>
              </mc:Choice>
              <mc:Fallback>
                <p:oleObj name="Equation" r:id="rId7" imgW="126720" imgH="17748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995" y="1481455"/>
                        <a:ext cx="33972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617470" y="1484630"/>
          <a:ext cx="3397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9" imgW="126720" imgH="177480" progId="Equation.BREE4">
                  <p:embed/>
                </p:oleObj>
              </mc:Choice>
              <mc:Fallback>
                <p:oleObj name="Equation" r:id="rId9" imgW="126720" imgH="177480" progId="Equation.BREE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470" y="1484630"/>
                        <a:ext cx="33972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977134" y="1515460"/>
            <a:ext cx="2150996" cy="215099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977134" y="1515460"/>
            <a:ext cx="0" cy="215099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77134" y="1515460"/>
            <a:ext cx="215099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3550920" y="3017520"/>
            <a:ext cx="5562600" cy="655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3 angles in a triangle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 to 180</a:t>
            </a:r>
            <a:r>
              <a:rPr lang="en-CA" sz="2400" dirty="0" smtClean="0"/>
              <a:t>°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137660" y="3554412"/>
          <a:ext cx="2689859" cy="46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10" imgW="927000" imgH="177480" progId="Equation.BREE4">
                  <p:embed/>
                </p:oleObj>
              </mc:Choice>
              <mc:Fallback>
                <p:oleObj name="Equation" r:id="rId10" imgW="927000" imgH="17748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660" y="3554412"/>
                        <a:ext cx="2689859" cy="462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83748" y="4134168"/>
          <a:ext cx="20653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12" imgW="711000" imgH="177480" progId="Equation.BREE4">
                  <p:embed/>
                </p:oleObj>
              </mc:Choice>
              <mc:Fallback>
                <p:oleObj name="Equation" r:id="rId12" imgW="711000" imgH="177480" progId="Equation.BREE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748" y="4134168"/>
                        <a:ext cx="20653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994053" y="2555557"/>
            <a:ext cx="92868" cy="92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1112520" y="927100"/>
            <a:ext cx="2636520" cy="734060"/>
          </a:xfrm>
          <a:custGeom>
            <a:avLst/>
            <a:gdLst>
              <a:gd name="connsiteX0" fmla="*/ 2636520 w 2636520"/>
              <a:gd name="connsiteY0" fmla="*/ 734060 h 734060"/>
              <a:gd name="connsiteX1" fmla="*/ 868680 w 2636520"/>
              <a:gd name="connsiteY1" fmla="*/ 2540 h 734060"/>
              <a:gd name="connsiteX2" fmla="*/ 0 w 2636520"/>
              <a:gd name="connsiteY2" fmla="*/ 718820 h 73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6520" h="734060">
                <a:moveTo>
                  <a:pt x="2636520" y="734060"/>
                </a:moveTo>
                <a:cubicBezTo>
                  <a:pt x="1972310" y="369570"/>
                  <a:pt x="1308100" y="5080"/>
                  <a:pt x="868680" y="2540"/>
                </a:cubicBezTo>
                <a:cubicBezTo>
                  <a:pt x="429260" y="0"/>
                  <a:pt x="214630" y="359410"/>
                  <a:pt x="0" y="718820"/>
                </a:cubicBez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90458" y="4221480"/>
            <a:ext cx="338328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angle is “a” + “b”</a:t>
            </a:r>
          </a:p>
        </p:txBody>
      </p:sp>
      <p:sp>
        <p:nvSpPr>
          <p:cNvPr id="31" name="Freeform 30"/>
          <p:cNvSpPr/>
          <p:nvPr/>
        </p:nvSpPr>
        <p:spPr>
          <a:xfrm>
            <a:off x="-151701" y="1615440"/>
            <a:ext cx="1722120" cy="2849880"/>
          </a:xfrm>
          <a:custGeom>
            <a:avLst/>
            <a:gdLst>
              <a:gd name="connsiteX0" fmla="*/ 678180 w 1722120"/>
              <a:gd name="connsiteY0" fmla="*/ 2849880 h 2849880"/>
              <a:gd name="connsiteX1" fmla="*/ 144780 w 1722120"/>
              <a:gd name="connsiteY1" fmla="*/ 1981200 h 2849880"/>
              <a:gd name="connsiteX2" fmla="*/ 1546860 w 1722120"/>
              <a:gd name="connsiteY2" fmla="*/ 609600 h 2849880"/>
              <a:gd name="connsiteX3" fmla="*/ 1196340 w 1722120"/>
              <a:gd name="connsiteY3" fmla="*/ 0 h 284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2120" h="2849880">
                <a:moveTo>
                  <a:pt x="678180" y="2849880"/>
                </a:moveTo>
                <a:cubicBezTo>
                  <a:pt x="339090" y="2602230"/>
                  <a:pt x="0" y="2354580"/>
                  <a:pt x="144780" y="1981200"/>
                </a:cubicBezTo>
                <a:cubicBezTo>
                  <a:pt x="289560" y="1607820"/>
                  <a:pt x="1371600" y="939800"/>
                  <a:pt x="1546860" y="609600"/>
                </a:cubicBezTo>
                <a:cubicBezTo>
                  <a:pt x="1722120" y="279400"/>
                  <a:pt x="1459230" y="139700"/>
                  <a:pt x="1196340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6" grpId="0"/>
      <p:bldP spid="29" grpId="0" animBg="1"/>
      <p:bldP spid="29" grpId="1" animBg="1"/>
      <p:bldP spid="30" grpId="0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43840"/>
            <a:ext cx="6210300" cy="48006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Ex: Find the value of “x” in each diagram: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364008" y="795654"/>
            <a:ext cx="3041968" cy="304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" name="Straight Connector 4"/>
          <p:cNvCxnSpPr>
            <a:stCxn id="4" idx="7"/>
            <a:endCxn id="4" idx="3"/>
          </p:cNvCxnSpPr>
          <p:nvPr/>
        </p:nvCxnSpPr>
        <p:spPr>
          <a:xfrm flipH="1">
            <a:off x="809494" y="1241140"/>
            <a:ext cx="2150996" cy="215099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4" idx="0"/>
          </p:cNvCxnSpPr>
          <p:nvPr/>
        </p:nvCxnSpPr>
        <p:spPr>
          <a:xfrm flipV="1">
            <a:off x="809494" y="795654"/>
            <a:ext cx="1075498" cy="259648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0"/>
            <a:endCxn id="4" idx="7"/>
          </p:cNvCxnSpPr>
          <p:nvPr/>
        </p:nvCxnSpPr>
        <p:spPr>
          <a:xfrm>
            <a:off x="1884992" y="795654"/>
            <a:ext cx="1075498" cy="44548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62025" y="1693545"/>
          <a:ext cx="511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9" name="Equation" r:id="rId4" imgW="190440" imgH="164880" progId="Equation.BREE4">
                  <p:embed/>
                </p:oleObj>
              </mc:Choice>
              <mc:Fallback>
                <p:oleObj name="Equation" r:id="rId4" imgW="190440" imgH="1648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1693545"/>
                        <a:ext cx="511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375218" y="660718"/>
          <a:ext cx="304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Equation" r:id="rId6" imgW="114120" imgH="164880" progId="Equation.BREE4">
                  <p:embed/>
                </p:oleObj>
              </mc:Choice>
              <mc:Fallback>
                <p:oleObj name="Equation" r:id="rId6" imgW="114120" imgH="16488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218" y="660718"/>
                        <a:ext cx="3048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>
            <a:off x="817114" y="1220820"/>
            <a:ext cx="2150996" cy="215099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01874" y="821054"/>
            <a:ext cx="1075498" cy="259648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69752" y="798194"/>
            <a:ext cx="1075498" cy="44548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826413" y="2281237"/>
            <a:ext cx="92868" cy="92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033954" y="909711"/>
            <a:ext cx="87923" cy="252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767142" y="1062041"/>
            <a:ext cx="284396" cy="879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5"/>
            <a:endCxn id="18" idx="6"/>
          </p:cNvCxnSpPr>
          <p:nvPr/>
        </p:nvCxnSpPr>
        <p:spPr>
          <a:xfrm flipH="1" flipV="1">
            <a:off x="1919281" y="2327671"/>
            <a:ext cx="1041209" cy="106446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2176463" y="2883218"/>
          <a:ext cx="3381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1" name="Equation" r:id="rId8" imgW="126720" imgH="139680" progId="Equation.BREE4">
                  <p:embed/>
                </p:oleObj>
              </mc:Choice>
              <mc:Fallback>
                <p:oleObj name="Equation" r:id="rId8" imgW="126720" imgH="139680" progId="Equation.BREE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883218"/>
                        <a:ext cx="33813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Oval 35"/>
          <p:cNvSpPr/>
          <p:nvPr/>
        </p:nvSpPr>
        <p:spPr>
          <a:xfrm>
            <a:off x="4770908" y="795654"/>
            <a:ext cx="3041968" cy="304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851400" y="1808480"/>
            <a:ext cx="2882900" cy="990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6" idx="0"/>
          </p:cNvCxnSpPr>
          <p:nvPr/>
        </p:nvCxnSpPr>
        <p:spPr>
          <a:xfrm flipV="1">
            <a:off x="4876800" y="795654"/>
            <a:ext cx="1415092" cy="199072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6" idx="0"/>
            <a:endCxn id="42" idx="4"/>
          </p:cNvCxnSpPr>
          <p:nvPr/>
        </p:nvCxnSpPr>
        <p:spPr>
          <a:xfrm flipH="1">
            <a:off x="6279747" y="795654"/>
            <a:ext cx="12145" cy="1578451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054601" y="2341880"/>
          <a:ext cx="481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2" name="Equation" r:id="rId10" imgW="253800" imgH="177480" progId="Equation.BREE4">
                  <p:embed/>
                </p:oleObj>
              </mc:Choice>
              <mc:Fallback>
                <p:oleObj name="Equation" r:id="rId10" imgW="253800" imgH="17748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1" y="2341880"/>
                        <a:ext cx="4815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6233313" y="2281237"/>
            <a:ext cx="92868" cy="92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6300782" y="816372"/>
            <a:ext cx="1446218" cy="9921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6268403" y="1069658"/>
          <a:ext cx="3381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Equation" r:id="rId12" imgW="126720" imgH="139680" progId="Equation.BREE4">
                  <p:embed/>
                </p:oleObj>
              </mc:Choice>
              <mc:Fallback>
                <p:oleObj name="Equation" r:id="rId12" imgW="126720" imgH="139680" progId="Equation.BREE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403" y="1069658"/>
                        <a:ext cx="33813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6200" y="3810000"/>
            <a:ext cx="38282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“x” is the length of the radius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" y="4191000"/>
            <a:ext cx="243368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Since the angle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is 90°  it  must be </a:t>
            </a:r>
          </a:p>
          <a:p>
            <a:r>
              <a:rPr lang="en-CA" sz="2100" dirty="0" smtClean="0">
                <a:solidFill>
                  <a:srgbClr val="FF0000"/>
                </a:solidFill>
              </a:rPr>
              <a:t>a right triangle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" y="5181600"/>
            <a:ext cx="244650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Use the </a:t>
            </a:r>
            <a:r>
              <a:rPr lang="en-CA" sz="2100" dirty="0" err="1" smtClean="0">
                <a:solidFill>
                  <a:srgbClr val="FF0000"/>
                </a:solidFill>
              </a:rPr>
              <a:t>Pythago</a:t>
            </a:r>
            <a:r>
              <a:rPr lang="en-CA" sz="2100" dirty="0" smtClean="0">
                <a:solidFill>
                  <a:srgbClr val="FF0000"/>
                </a:solidFill>
              </a:rPr>
              <a:t>-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err="1" smtClean="0">
                <a:solidFill>
                  <a:srgbClr val="FF0000"/>
                </a:solidFill>
              </a:rPr>
              <a:t>rean</a:t>
            </a:r>
            <a:r>
              <a:rPr lang="en-CA" sz="2100" dirty="0" smtClean="0">
                <a:solidFill>
                  <a:srgbClr val="FF0000"/>
                </a:solidFill>
              </a:rPr>
              <a:t>  </a:t>
            </a:r>
            <a:r>
              <a:rPr lang="en-CA" sz="2100" dirty="0" err="1" smtClean="0">
                <a:solidFill>
                  <a:srgbClr val="FF0000"/>
                </a:solidFill>
              </a:rPr>
              <a:t>thm</a:t>
            </a:r>
            <a:r>
              <a:rPr lang="en-CA" sz="2100" dirty="0" smtClean="0">
                <a:solidFill>
                  <a:srgbClr val="FF0000"/>
                </a:solidFill>
              </a:rPr>
              <a:t>. to find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the diameter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2533332" y="4256405"/>
          <a:ext cx="2216151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Equation" r:id="rId14" imgW="825480" imgH="203040" progId="Equation.BREE4">
                  <p:embed/>
                </p:oleObj>
              </mc:Choice>
              <mc:Fallback>
                <p:oleObj name="Equation" r:id="rId14" imgW="825480" imgH="203040" progId="Equation.BREE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332" y="4256405"/>
                        <a:ext cx="2216151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484120" y="4759960"/>
          <a:ext cx="22844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5" name="Equation" r:id="rId16" imgW="850680" imgH="203040" progId="Equation.BREE4">
                  <p:embed/>
                </p:oleObj>
              </mc:Choice>
              <mc:Fallback>
                <p:oleObj name="Equation" r:id="rId16" imgW="850680" imgH="20304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120" y="4759960"/>
                        <a:ext cx="2284413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283585" y="5248593"/>
          <a:ext cx="15001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18" imgW="558720" imgH="203040" progId="Equation.BREE4">
                  <p:embed/>
                </p:oleObj>
              </mc:Choice>
              <mc:Fallback>
                <p:oleObj name="Equation" r:id="rId18" imgW="558720" imgH="20304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585" y="5248593"/>
                        <a:ext cx="150018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491548" y="5749925"/>
          <a:ext cx="11588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20" imgW="431640" imgH="177480" progId="Equation.BREE4">
                  <p:embed/>
                </p:oleObj>
              </mc:Choice>
              <mc:Fallback>
                <p:oleObj name="Equation" r:id="rId20" imgW="431640" imgH="177480" progId="Equation.BREE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548" y="5749925"/>
                        <a:ext cx="11588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0480" y="6278880"/>
            <a:ext cx="30123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“x’ is half the diameter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3440113" y="6268085"/>
          <a:ext cx="12604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Equation" r:id="rId22" imgW="469800" imgH="177480" progId="Equation.BREE4">
                  <p:embed/>
                </p:oleObj>
              </mc:Choice>
              <mc:Fallback>
                <p:oleObj name="Equation" r:id="rId22" imgW="469800" imgH="177480" progId="Equation.BREE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6268085"/>
                        <a:ext cx="12604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983480" y="3870960"/>
            <a:ext cx="395973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triangle on the left is an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isosceles triangle b/c two sides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are made with the radius</a:t>
            </a:r>
            <a:endParaRPr lang="en-CA" sz="21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>
            <a:stCxn id="42" idx="7"/>
          </p:cNvCxnSpPr>
          <p:nvPr/>
        </p:nvCxnSpPr>
        <p:spPr>
          <a:xfrm flipH="1">
            <a:off x="4876801" y="2294837"/>
            <a:ext cx="1435780" cy="51284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865077" y="821054"/>
            <a:ext cx="1416655" cy="199248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42" idx="0"/>
          </p:cNvCxnSpPr>
          <p:nvPr/>
        </p:nvCxnSpPr>
        <p:spPr>
          <a:xfrm flipH="1">
            <a:off x="6279747" y="795654"/>
            <a:ext cx="12145" cy="148558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5854701" y="1211580"/>
          <a:ext cx="481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24" imgW="253800" imgH="177480" progId="Equation.BREE4">
                  <p:embed/>
                </p:oleObj>
              </mc:Choice>
              <mc:Fallback>
                <p:oleObj name="Equation" r:id="rId24" imgW="253800" imgH="177480" progId="Equation.BREE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1" y="1211580"/>
                        <a:ext cx="4815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4968240" y="4876800"/>
            <a:ext cx="377379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angle at the top is 90°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because it is inscribed by the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diameter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5899785" y="5921058"/>
          <a:ext cx="16113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0" name="Equation" r:id="rId25" imgW="850680" imgH="177480" progId="Equation.BREE4">
                  <p:embed/>
                </p:oleObj>
              </mc:Choice>
              <mc:Fallback>
                <p:oleObj name="Equation" r:id="rId25" imgW="850680" imgH="177480" progId="Equation.BREE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785" y="5921058"/>
                        <a:ext cx="16113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5915978" y="6352540"/>
          <a:ext cx="9382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Equation" r:id="rId27" imgW="495000" imgH="177480" progId="Equation.BREE4">
                  <p:embed/>
                </p:oleObj>
              </mc:Choice>
              <mc:Fallback>
                <p:oleObj name="Equation" r:id="rId27" imgW="495000" imgH="177480" progId="Equation.BREE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978" y="6352540"/>
                        <a:ext cx="9382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41" grpId="0"/>
      <p:bldP spid="44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236538" y="228600"/>
            <a:ext cx="8639175" cy="606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2. Central Angles containing equal chords/arcs are equal</a:t>
            </a:r>
          </a:p>
          <a:p>
            <a:pPr eaLnBrk="1" hangingPunct="1"/>
            <a:endParaRPr lang="en-CA" smtClean="0"/>
          </a:p>
        </p:txBody>
      </p:sp>
      <p:sp>
        <p:nvSpPr>
          <p:cNvPr id="4" name="Oval 3"/>
          <p:cNvSpPr/>
          <p:nvPr/>
        </p:nvSpPr>
        <p:spPr>
          <a:xfrm>
            <a:off x="692150" y="1163638"/>
            <a:ext cx="2700338" cy="2698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786188" y="2348230"/>
          <a:ext cx="19304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4" imgW="1040948" imgH="253890" progId="Equation.DSMT4">
                  <p:embed/>
                </p:oleObj>
              </mc:Choice>
              <mc:Fallback>
                <p:oleObj name="Equation" r:id="rId4" imgW="1040948" imgH="25389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2348230"/>
                        <a:ext cx="19304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982653" y="2404110"/>
          <a:ext cx="21193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6" imgW="1142504" imgH="177723" progId="Equation.DSMT4">
                  <p:embed/>
                </p:oleObj>
              </mc:Choice>
              <mc:Fallback>
                <p:oleObj name="Equation" r:id="rId6" imgW="1142504" imgH="177723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653" y="2404110"/>
                        <a:ext cx="2119312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rc 34"/>
          <p:cNvSpPr/>
          <p:nvPr/>
        </p:nvSpPr>
        <p:spPr>
          <a:xfrm>
            <a:off x="678498" y="1151573"/>
            <a:ext cx="2700337" cy="2700337"/>
          </a:xfrm>
          <a:prstGeom prst="arc">
            <a:avLst>
              <a:gd name="adj1" fmla="val 8124951"/>
              <a:gd name="adj2" fmla="val 16144055"/>
            </a:avLst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4070350" y="3032443"/>
          <a:ext cx="1223963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8" imgW="660113" imgH="431613" progId="Equation.DSMT4">
                  <p:embed/>
                </p:oleObj>
              </mc:Choice>
              <mc:Fallback>
                <p:oleObj name="Equation" r:id="rId8" imgW="660113" imgH="431613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3032443"/>
                        <a:ext cx="1223963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03518" y="5641340"/>
            <a:ext cx="84010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latin typeface="Century Schoolbook" pitchFamily="18" charset="0"/>
              </a:rPr>
              <a:t>In contrast, if the central angles were equal, then the arcs and </a:t>
            </a:r>
            <a:br>
              <a:rPr lang="en-CA" sz="2200" dirty="0">
                <a:latin typeface="Century Schoolbook" pitchFamily="18" charset="0"/>
              </a:rPr>
            </a:br>
            <a:r>
              <a:rPr lang="en-CA" sz="2200" dirty="0">
                <a:latin typeface="Century Schoolbook" pitchFamily="18" charset="0"/>
              </a:rPr>
              <a:t>chords must also be equal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0"/>
              </a:rPr>
              <a:t>www.BCMath.ca</a:t>
            </a:r>
            <a:r>
              <a:rPr lang="en-US" sz="1000"/>
              <a:t> </a:t>
            </a:r>
          </a:p>
        </p:txBody>
      </p:sp>
      <p:cxnSp>
        <p:nvCxnSpPr>
          <p:cNvPr id="276" name="Straight Connector 275"/>
          <p:cNvCxnSpPr/>
          <p:nvPr/>
        </p:nvCxnSpPr>
        <p:spPr>
          <a:xfrm flipV="1">
            <a:off x="1087606" y="1163638"/>
            <a:ext cx="954713" cy="230352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4" idx="0"/>
          </p:cNvCxnSpPr>
          <p:nvPr/>
        </p:nvCxnSpPr>
        <p:spPr>
          <a:xfrm flipV="1">
            <a:off x="2036618" y="1163638"/>
            <a:ext cx="5701" cy="13509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endCxn id="35" idx="0"/>
          </p:cNvCxnSpPr>
          <p:nvPr/>
        </p:nvCxnSpPr>
        <p:spPr>
          <a:xfrm flipH="1">
            <a:off x="1067049" y="2485505"/>
            <a:ext cx="961256" cy="9639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Arc 284"/>
          <p:cNvSpPr/>
          <p:nvPr/>
        </p:nvSpPr>
        <p:spPr>
          <a:xfrm rot="9600000">
            <a:off x="693183" y="1163722"/>
            <a:ext cx="2700337" cy="2700337"/>
          </a:xfrm>
          <a:prstGeom prst="arc">
            <a:avLst>
              <a:gd name="adj1" fmla="val 8124951"/>
              <a:gd name="adj2" fmla="val 16144055"/>
            </a:avLst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86" name="Straight Connector 285"/>
          <p:cNvCxnSpPr/>
          <p:nvPr/>
        </p:nvCxnSpPr>
        <p:spPr>
          <a:xfrm rot="9600000" flipV="1">
            <a:off x="2085000" y="1387741"/>
            <a:ext cx="954713" cy="230352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rot="9600000" flipV="1">
            <a:off x="2276514" y="2473874"/>
            <a:ext cx="5701" cy="13509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endCxn id="285" idx="0"/>
          </p:cNvCxnSpPr>
          <p:nvPr/>
        </p:nvCxnSpPr>
        <p:spPr>
          <a:xfrm rot="9600000" flipH="1">
            <a:off x="1855406" y="1429711"/>
            <a:ext cx="961256" cy="9639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>
            <a:off x="2016242" y="2485301"/>
            <a:ext cx="58616" cy="54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1933893" y="854393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893" y="854393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1"/>
          <p:cNvGraphicFramePr>
            <a:graphicFrameLocks noChangeAspect="1"/>
          </p:cNvGraphicFramePr>
          <p:nvPr/>
        </p:nvGraphicFramePr>
        <p:xfrm>
          <a:off x="836613" y="3445193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3445193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1"/>
          <p:cNvGraphicFramePr>
            <a:graphicFrameLocks noChangeAspect="1"/>
          </p:cNvGraphicFramePr>
          <p:nvPr/>
        </p:nvGraphicFramePr>
        <p:xfrm>
          <a:off x="2378710" y="3769043"/>
          <a:ext cx="3063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15" imgW="164880" imgH="177480" progId="Equation.DSMT4">
                  <p:embed/>
                </p:oleObj>
              </mc:Choice>
              <mc:Fallback>
                <p:oleObj name="Equation" r:id="rId15" imgW="164880" imgH="17748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710" y="3769043"/>
                        <a:ext cx="30638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"/>
          <p:cNvGraphicFramePr>
            <a:graphicFrameLocks noChangeAspect="1"/>
          </p:cNvGraphicFramePr>
          <p:nvPr/>
        </p:nvGraphicFramePr>
        <p:xfrm>
          <a:off x="2553653" y="994728"/>
          <a:ext cx="330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17" imgW="177480" imgH="164880" progId="Equation.DSMT4">
                  <p:embed/>
                </p:oleObj>
              </mc:Choice>
              <mc:Fallback>
                <p:oleObj name="Equation" r:id="rId17" imgW="177480" imgH="1648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653" y="994728"/>
                        <a:ext cx="330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/>
          <p:nvPr/>
        </p:nvSpPr>
        <p:spPr>
          <a:xfrm>
            <a:off x="1831112" y="237744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2135912" y="2468880"/>
            <a:ext cx="134848" cy="121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52" name="Group 51"/>
          <p:cNvGrpSpPr/>
          <p:nvPr/>
        </p:nvGrpSpPr>
        <p:grpSpPr>
          <a:xfrm>
            <a:off x="684371" y="1136333"/>
            <a:ext cx="2715577" cy="2715577"/>
            <a:chOff x="6012498" y="1075373"/>
            <a:chExt cx="2715577" cy="2715577"/>
          </a:xfrm>
        </p:grpSpPr>
        <p:grpSp>
          <p:nvGrpSpPr>
            <p:cNvPr id="46" name="Group 45"/>
            <p:cNvGrpSpPr/>
            <p:nvPr/>
          </p:nvGrpSpPr>
          <p:grpSpPr>
            <a:xfrm>
              <a:off x="6012498" y="1090613"/>
              <a:ext cx="2700337" cy="2700337"/>
              <a:chOff x="5982018" y="1852613"/>
              <a:chExt cx="2700337" cy="2700337"/>
            </a:xfrm>
          </p:grpSpPr>
          <p:sp>
            <p:nvSpPr>
              <p:cNvPr id="42" name="Arc 41"/>
              <p:cNvSpPr/>
              <p:nvPr/>
            </p:nvSpPr>
            <p:spPr>
              <a:xfrm>
                <a:off x="5982018" y="1852613"/>
                <a:ext cx="2700337" cy="2700337"/>
              </a:xfrm>
              <a:prstGeom prst="arc">
                <a:avLst>
                  <a:gd name="adj1" fmla="val 8124951"/>
                  <a:gd name="adj2" fmla="val 16144055"/>
                </a:avLst>
              </a:prstGeom>
              <a:ln w="412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V="1">
                <a:off x="6391126" y="1864678"/>
                <a:ext cx="954713" cy="2303527"/>
              </a:xfrm>
              <a:prstGeom prst="line">
                <a:avLst/>
              </a:prstGeom>
              <a:ln w="317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7340138" y="1864678"/>
                <a:ext cx="5701" cy="13509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42" idx="0"/>
              </p:cNvCxnSpPr>
              <p:nvPr/>
            </p:nvCxnSpPr>
            <p:spPr>
              <a:xfrm flipH="1">
                <a:off x="6370569" y="3186545"/>
                <a:ext cx="961256" cy="96399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rot="10800000">
              <a:off x="6027738" y="1075373"/>
              <a:ext cx="2700337" cy="2700337"/>
              <a:chOff x="5982018" y="1852613"/>
              <a:chExt cx="2700337" cy="2700337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5982018" y="1852613"/>
                <a:ext cx="2700337" cy="2700337"/>
              </a:xfrm>
              <a:prstGeom prst="arc">
                <a:avLst>
                  <a:gd name="adj1" fmla="val 8124951"/>
                  <a:gd name="adj2" fmla="val 16144055"/>
                </a:avLst>
              </a:prstGeom>
              <a:ln w="41275">
                <a:solidFill>
                  <a:schemeClr val="accent1">
                    <a:alpha val="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V="1">
                <a:off x="6391126" y="1864678"/>
                <a:ext cx="954713" cy="2303527"/>
              </a:xfrm>
              <a:prstGeom prst="line">
                <a:avLst/>
              </a:prstGeom>
              <a:ln w="31750">
                <a:solidFill>
                  <a:schemeClr val="accent1">
                    <a:alpha val="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340138" y="1864678"/>
                <a:ext cx="5701" cy="1350962"/>
              </a:xfrm>
              <a:prstGeom prst="line">
                <a:avLst/>
              </a:prstGeom>
              <a:ln w="25400">
                <a:solidFill>
                  <a:schemeClr val="accent1">
                    <a:alpha val="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endCxn id="48" idx="0"/>
              </p:cNvCxnSpPr>
              <p:nvPr/>
            </p:nvCxnSpPr>
            <p:spPr>
              <a:xfrm flipH="1">
                <a:off x="6370569" y="3186545"/>
                <a:ext cx="961256" cy="963996"/>
              </a:xfrm>
              <a:prstGeom prst="line">
                <a:avLst/>
              </a:prstGeom>
              <a:ln w="25400">
                <a:solidFill>
                  <a:schemeClr val="accent1">
                    <a:alpha val="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TextBox 52"/>
          <p:cNvSpPr txBox="1"/>
          <p:nvPr/>
        </p:nvSpPr>
        <p:spPr>
          <a:xfrm>
            <a:off x="3566160" y="807720"/>
            <a:ext cx="45528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Suppose the two chords were equal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in length: AB and CD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1400" y="1661160"/>
            <a:ext cx="49103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OR even the chords that they subtend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22320" y="3870960"/>
            <a:ext cx="53511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Then the central angles contained by the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chords/arcs will be equal in value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720" y="4663440"/>
            <a:ext cx="76354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Reason: when you rotate the chord or arc, the central angle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doesn’t get any bigger or smaller.  It stays the same</a:t>
            </a:r>
            <a:endParaRPr lang="en-CA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1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/>
      <p:bldP spid="285" grpId="0" animBg="1"/>
      <p:bldP spid="40" grpId="0" animBg="1"/>
      <p:bldP spid="41" grpId="0" animBg="1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4"/>
            <a:ext cx="7467600" cy="598819"/>
          </a:xfrm>
        </p:spPr>
        <p:txBody>
          <a:bodyPr/>
          <a:lstStyle/>
          <a:p>
            <a:r>
              <a:rPr lang="en-CA" dirty="0" smtClean="0"/>
              <a:t>Find the value of the “x”: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355060" y="835002"/>
            <a:ext cx="3041968" cy="304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35552" y="1847828"/>
            <a:ext cx="2882900" cy="990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08117" y="1217140"/>
            <a:ext cx="141509" cy="19907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0"/>
            <a:endCxn id="9" idx="4"/>
          </p:cNvCxnSpPr>
          <p:nvPr/>
        </p:nvCxnSpPr>
        <p:spPr>
          <a:xfrm flipH="1">
            <a:off x="1863899" y="835002"/>
            <a:ext cx="12145" cy="1578451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817465" y="2320585"/>
            <a:ext cx="92868" cy="92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1884934" y="855720"/>
            <a:ext cx="1446218" cy="9921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61487" y="2487430"/>
          <a:ext cx="3381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0" name="Equation" r:id="rId4" imgW="126720" imgH="139680" progId="Equation.BREE4">
                  <p:embed/>
                </p:oleObj>
              </mc:Choice>
              <mc:Fallback>
                <p:oleObj name="Equation" r:id="rId4" imgW="126720" imgH="1396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487" y="2487430"/>
                        <a:ext cx="33813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 rot="19930280">
            <a:off x="873457" y="2556896"/>
            <a:ext cx="1463683" cy="1578451"/>
            <a:chOff x="423081" y="2311235"/>
            <a:chExt cx="1463683" cy="1578451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1852526" y="2311235"/>
              <a:ext cx="12145" cy="1578451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423081" y="2825087"/>
              <a:ext cx="1463683" cy="1058532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>
            <a:stCxn id="4" idx="3"/>
          </p:cNvCxnSpPr>
          <p:nvPr/>
        </p:nvCxnSpPr>
        <p:spPr>
          <a:xfrm flipV="1">
            <a:off x="800546" y="2365827"/>
            <a:ext cx="1036830" cy="106565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875526" y="1940871"/>
          <a:ext cx="502787" cy="35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Equation" r:id="rId6" imgW="253800" imgH="177480" progId="Equation.DSMT4">
                  <p:embed/>
                </p:oleObj>
              </mc:Choice>
              <mc:Fallback>
                <p:oleObj name="Equation" r:id="rId6" imgW="2538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526" y="1940871"/>
                        <a:ext cx="502787" cy="35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V="1">
            <a:off x="2578629" y="1287652"/>
            <a:ext cx="141509" cy="19907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9640" y="3452884"/>
            <a:ext cx="14445" cy="19019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80152" y="3468804"/>
            <a:ext cx="14445" cy="19019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986982" y="2270695"/>
          <a:ext cx="502787" cy="35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8" imgW="253800" imgH="177480" progId="Equation.DSMT4">
                  <p:embed/>
                </p:oleObj>
              </mc:Choice>
              <mc:Fallback>
                <p:oleObj name="Equation" r:id="rId8" imgW="2538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982" y="2270695"/>
                        <a:ext cx="502787" cy="35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4615436" y="932811"/>
            <a:ext cx="3041968" cy="3041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4667534" y="2060813"/>
            <a:ext cx="2934269" cy="80521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0"/>
            <a:endCxn id="33" idx="4"/>
          </p:cNvCxnSpPr>
          <p:nvPr/>
        </p:nvCxnSpPr>
        <p:spPr>
          <a:xfrm flipH="1">
            <a:off x="6124275" y="932811"/>
            <a:ext cx="12145" cy="1578451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077841" y="2418394"/>
            <a:ext cx="92868" cy="92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6145310" y="953529"/>
            <a:ext cx="1446218" cy="9921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727080" y="1179520"/>
          <a:ext cx="3381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10" imgW="126720" imgH="139680" progId="Equation.BREE4">
                  <p:embed/>
                </p:oleObj>
              </mc:Choice>
              <mc:Fallback>
                <p:oleObj name="Equation" r:id="rId10" imgW="126720" imgH="13968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080" y="1179520"/>
                        <a:ext cx="33813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>
            <a:endCxn id="29" idx="4"/>
          </p:cNvCxnSpPr>
          <p:nvPr/>
        </p:nvCxnSpPr>
        <p:spPr>
          <a:xfrm>
            <a:off x="6124906" y="2482888"/>
            <a:ext cx="11514" cy="1491891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640239" y="2074460"/>
            <a:ext cx="436735" cy="144745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3"/>
          </p:cNvCxnSpPr>
          <p:nvPr/>
        </p:nvCxnSpPr>
        <p:spPr>
          <a:xfrm flipV="1">
            <a:off x="5060922" y="2463636"/>
            <a:ext cx="1036830" cy="106565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4545607" y="2733193"/>
          <a:ext cx="352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11" imgW="177480" imgH="164880" progId="Equation.DSMT4">
                  <p:embed/>
                </p:oleObj>
              </mc:Choice>
              <mc:Fallback>
                <p:oleObj name="Equation" r:id="rId11" imgW="17748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607" y="2733193"/>
                        <a:ext cx="3524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5524028" y="2395800"/>
          <a:ext cx="502787" cy="35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13" imgW="253800" imgH="177480" progId="Equation.DSMT4">
                  <p:embed/>
                </p:oleObj>
              </mc:Choice>
              <mc:Fallback>
                <p:oleObj name="Equation" r:id="rId13" imgW="2538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028" y="2395800"/>
                        <a:ext cx="502787" cy="35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flipV="1">
            <a:off x="6182313" y="1937982"/>
            <a:ext cx="1392194" cy="515414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9" idx="4"/>
          </p:cNvCxnSpPr>
          <p:nvPr/>
        </p:nvCxnSpPr>
        <p:spPr>
          <a:xfrm flipV="1">
            <a:off x="6136420" y="2866030"/>
            <a:ext cx="1451735" cy="110874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6868000" y="3322321"/>
          <a:ext cx="352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15" imgW="177480" imgH="164880" progId="Equation.DSMT4">
                  <p:embed/>
                </p:oleObj>
              </mc:Choice>
              <mc:Fallback>
                <p:oleObj name="Equation" r:id="rId15" imgW="177480" imgH="164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8000" y="3322321"/>
                        <a:ext cx="3524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6113156" y="2534552"/>
          <a:ext cx="502787" cy="35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17" imgW="253800" imgH="177480" progId="Equation.DSMT4">
                  <p:embed/>
                </p:oleObj>
              </mc:Choice>
              <mc:Fallback>
                <p:oleObj name="Equation" r:id="rId17" imgW="2538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156" y="2534552"/>
                        <a:ext cx="502787" cy="35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6433458" y="2327715"/>
          <a:ext cx="367543" cy="25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Equation" r:id="rId19" imgW="253800" imgH="177480" progId="Equation.DSMT4">
                  <p:embed/>
                </p:oleObj>
              </mc:Choice>
              <mc:Fallback>
                <p:oleObj name="Equation" r:id="rId19" imgW="25380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458" y="2327715"/>
                        <a:ext cx="367543" cy="25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85420" y="3959860"/>
            <a:ext cx="396775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Since the chord are equal in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length the central angles that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contain are also equal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120" y="5039360"/>
            <a:ext cx="44839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Therefore, angle </a:t>
            </a:r>
            <a:r>
              <a:rPr lang="en-CA" sz="2100" i="1" dirty="0" smtClean="0">
                <a:solidFill>
                  <a:srgbClr val="FF0000"/>
                </a:solidFill>
              </a:rPr>
              <a:t>“x”</a:t>
            </a:r>
            <a:r>
              <a:rPr lang="en-CA" sz="2100" dirty="0" smtClean="0">
                <a:solidFill>
                  <a:srgbClr val="FF0000"/>
                </a:solidFill>
              </a:rPr>
              <a:t> is equal to 65°</a:t>
            </a:r>
            <a:endParaRPr lang="en-CA" sz="2100" dirty="0">
              <a:solidFill>
                <a:srgbClr val="FF0000"/>
              </a:solidFill>
            </a:endParaRPr>
          </a:p>
        </p:txBody>
      </p:sp>
      <p:cxnSp>
        <p:nvCxnSpPr>
          <p:cNvPr id="43" name="Straight Connector 42"/>
          <p:cNvCxnSpPr>
            <a:endCxn id="4" idx="3"/>
          </p:cNvCxnSpPr>
          <p:nvPr/>
        </p:nvCxnSpPr>
        <p:spPr>
          <a:xfrm flipH="1" flipV="1">
            <a:off x="800546" y="3431484"/>
            <a:ext cx="1764854" cy="26421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867346" y="853384"/>
            <a:ext cx="1460054" cy="100081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66920" y="4061460"/>
            <a:ext cx="38699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sum of all the angles in a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straight line add to 180°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9620" y="4785360"/>
            <a:ext cx="40414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So the angle at the top is equal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to 64°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6108228" y="2052900"/>
          <a:ext cx="502787" cy="35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Equation" r:id="rId21" imgW="253800" imgH="177480" progId="Equation.DSMT4">
                  <p:embed/>
                </p:oleObj>
              </mc:Choice>
              <mc:Fallback>
                <p:oleObj name="Equation" r:id="rId21" imgW="2538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228" y="2052900"/>
                        <a:ext cx="502787" cy="35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579620" y="5420360"/>
            <a:ext cx="393248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If the central angles are equal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then the chords they contain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are also equal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4702175" y="6467475"/>
          <a:ext cx="8524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Equation" r:id="rId22" imgW="431640" imgH="177480" progId="Equation.DSMT4">
                  <p:embed/>
                </p:oleObj>
              </mc:Choice>
              <mc:Fallback>
                <p:oleObj name="Equation" r:id="rId22" imgW="43164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6467475"/>
                        <a:ext cx="85248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50" grpId="0"/>
      <p:bldP spid="51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Assignment 8.3A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pch83"/>
  <p:tag name="ISPRING_RESOURCE_PATHS_HASH" val="503b8985c2188afbbbe7fcbdfa8b223a4512"/>
  <p:tag name="ISPRING_SCORM_PASSING_SCORE" val="100.0000000000"/>
  <p:tag name="ISPRING_RESOURCE_PATHS_HASH_2" val="ce1919bccf7de82f61a4d76133e27cd723ec74a9"/>
  <p:tag name="ISPRING_ULTRA_SCORM_COURSE_ID" val="3E3FC9C9-C5DE-4C1A-8B8D-75AEC2E2E3E4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8.3 Angle Properties in a Circle"/>
  <p:tag name="ISPRING_RESOURCE_PATHS_HASH_PRESENTER" val="66d99fc3f4daf14da48d0ef26d15baad445d83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400</TotalTime>
  <Words>348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8.3  (Part 1) Angle Properties in a Circle</vt:lpstr>
      <vt:lpstr>I) Terms</vt:lpstr>
      <vt:lpstr>Ex: Given the following diagram, find the all the central and Inscribed angles</vt:lpstr>
      <vt:lpstr>II) Property #1) Diameter inscribes  90° angle</vt:lpstr>
      <vt:lpstr>II) Proof for property #1)</vt:lpstr>
      <vt:lpstr>PowerPoint Presentation</vt:lpstr>
      <vt:lpstr>PowerPoint Presentation</vt:lpstr>
      <vt:lpstr>Find the value of the “x”: 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8.3 Angle Properties in a Circle</dc:title>
  <dc:creator>Danny Young</dc:creator>
  <cp:lastModifiedBy>Danny Young</cp:lastModifiedBy>
  <cp:revision>104</cp:revision>
  <dcterms:created xsi:type="dcterms:W3CDTF">2012-02-17T00:57:03Z</dcterms:created>
  <dcterms:modified xsi:type="dcterms:W3CDTF">2015-03-14T18:00:55Z</dcterms:modified>
</cp:coreProperties>
</file>